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0" y="736625"/>
            <a:ext cx="73410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Case Study in Linear and Logistic Regression</a:t>
            </a:r>
            <a:endParaRPr sz="2400"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Presented by: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Denise Lee, Max Riching &amp; Ali Taheri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UOP ANLT-272		Spring 2018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43694" l="7655" r="48945" t="12906"/>
          <a:stretch/>
        </p:blipFill>
        <p:spPr>
          <a:xfrm>
            <a:off x="169350" y="1632850"/>
            <a:ext cx="3870476" cy="307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42953" l="7214" r="47838" t="11540"/>
          <a:stretch/>
        </p:blipFill>
        <p:spPr>
          <a:xfrm>
            <a:off x="4572000" y="1632850"/>
            <a:ext cx="3975871" cy="30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460950" y="39820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Violin Plots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12403" l="64586" r="12291" t="46347"/>
          <a:stretch/>
        </p:blipFill>
        <p:spPr>
          <a:xfrm>
            <a:off x="96775" y="1344300"/>
            <a:ext cx="2890776" cy="349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43771" l="5756" r="49344" t="12701"/>
          <a:stretch/>
        </p:blipFill>
        <p:spPr>
          <a:xfrm>
            <a:off x="3410850" y="1344300"/>
            <a:ext cx="5349246" cy="349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275125" y="265125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Box Plots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813725" y="553675"/>
            <a:ext cx="1325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45169" l="3331" r="53743" t="15023"/>
          <a:stretch/>
        </p:blipFill>
        <p:spPr>
          <a:xfrm>
            <a:off x="4209125" y="1124850"/>
            <a:ext cx="4585728" cy="326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387900" y="168550"/>
            <a:ext cx="4934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Linear Regression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87900" y="1451275"/>
            <a:ext cx="36156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Selection of  features with high amount of   p-value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About 19 features have been selected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is a deterministic pattern in our residuals that needs more activity to remove.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 of sample error for this stepwise regression is 4.03 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 of sample error for forward method is 0.89 with 16 features.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 of sample error for backward method is 0.86  with 14 features!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46635" l="4204" r="55053" t="13664"/>
          <a:stretch/>
        </p:blipFill>
        <p:spPr>
          <a:xfrm>
            <a:off x="433500" y="843263"/>
            <a:ext cx="3154250" cy="19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45908" l="16407" r="38316" t="11042"/>
          <a:stretch/>
        </p:blipFill>
        <p:spPr>
          <a:xfrm>
            <a:off x="495900" y="3116025"/>
            <a:ext cx="3154250" cy="1874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2" type="body"/>
          </p:nvPr>
        </p:nvSpPr>
        <p:spPr>
          <a:xfrm>
            <a:off x="4293775" y="298975"/>
            <a:ext cx="4510800" cy="4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Ridge </a:t>
            </a:r>
            <a:r>
              <a:rPr lang="en" sz="2400"/>
              <a:t>Regression</a:t>
            </a:r>
            <a:r>
              <a:rPr lang="en" sz="2400"/>
              <a:t>: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Usage of log of dependent variable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best lambda is 0.93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lot of coefficients are near to 0.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 of sample error is 0.61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is some deterministic part in Residuals that need to be removed.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44382" l="17209" r="38687" t="15393"/>
          <a:stretch/>
        </p:blipFill>
        <p:spPr>
          <a:xfrm>
            <a:off x="4426875" y="2891975"/>
            <a:ext cx="3652748" cy="194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48262" l="16477" r="40633" t="11562"/>
          <a:stretch/>
        </p:blipFill>
        <p:spPr>
          <a:xfrm>
            <a:off x="4426875" y="625500"/>
            <a:ext cx="3652748" cy="19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81425" y="214250"/>
            <a:ext cx="40155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Lasso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Regression: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Usage of log of dependent variable same to Ridge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best lambda is 0.008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53 coefficients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 of sample error is 0.61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Lasso outperforms all.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works:</a:t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an stochastic residual chart.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better model by K-fold cross validation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 more variables from Analytic file to make a descent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2" type="body"/>
          </p:nvPr>
        </p:nvSpPr>
        <p:spPr>
          <a:xfrm>
            <a:off x="49475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Exploratory Analysis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Selection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Logistic Regression by Ridge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Logistic Regression by Lasso</a:t>
            </a:r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Visualization/Exploratory Analysis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Older patients seem to have higher adherence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13"/>
            <a:ext cx="4172576" cy="25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474200" y="4159675"/>
            <a:ext cx="4172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Older patients seem to have higher adherence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553" y="1489825"/>
            <a:ext cx="4172572" cy="257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646900" y="4159675"/>
            <a:ext cx="4172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Patients with more than one ER visit pre-index actually show lower adherence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Visualization/Exploratory Analysis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474200" y="4159675"/>
            <a:ext cx="4172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Female patience are slightly less adherent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50" y="1489825"/>
            <a:ext cx="4172592" cy="25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50" y="1489813"/>
            <a:ext cx="4172600" cy="257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4734200" y="4159675"/>
            <a:ext cx="4172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don’t find much separation between the classes by cost of scripts filled pre-index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Fitting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NA values since glmnet package doesn’t handle them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other adherence variables, ‘pdc’ and ‘pdc_cat’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factor variables with highly imbalanced classes (primarily the comorbidity features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Filtered on diabetic patients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objective was to use paid healthcare claims data to make  two models: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chemeClr val="accent5"/>
                </a:solidFill>
              </a:rPr>
              <a:t>Linear regression</a:t>
            </a:r>
            <a:r>
              <a:rPr lang="en"/>
              <a:t> to predict total post index costs for patients using anticoagulant and antidiabetic drugs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chemeClr val="accent5"/>
                </a:solidFill>
              </a:rPr>
              <a:t>Logistic regression </a:t>
            </a:r>
            <a:r>
              <a:rPr lang="en"/>
              <a:t>model to predict drug adherence for patients using antidiabetic drugs</a:t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265500" y="10744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265500" y="2292650"/>
            <a:ext cx="43065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Predicting post index healthcare costs &amp; patient drug adherence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Fitting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299475" y="1401450"/>
            <a:ext cx="4272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cross-validation, best value for lambda is about 0.034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 expected, every variable in the model has a non-zero coefficient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Overall prediction accuracy on the test set is about 72%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075" y="325825"/>
            <a:ext cx="3144274" cy="224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263" y="2724139"/>
            <a:ext cx="3855904" cy="226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Fitting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299475" y="1401450"/>
            <a:ext cx="4272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Regression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By cross-validation, best value for lambda is about 0.0098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About half of the features have non-zero coefficients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Still includes about 40 variables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Overall prediction accuracy on the test set is about 70%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38" y="266350"/>
            <a:ext cx="3153950" cy="230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663" y="2732190"/>
            <a:ext cx="3847119" cy="226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ROC curve for ridge shown in blue, lasso in black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Despite slightly higher overall classification score, lasso model has higher ROC AUC score (0.75 vs 0.73)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Lasso is also the more sparse model, so favor this one</a:t>
            </a:r>
            <a:endParaRPr sz="1400"/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538" y="1418954"/>
            <a:ext cx="4325225" cy="322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Questions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36" name="Shape 236"/>
          <p:cNvGrpSpPr/>
          <p:nvPr/>
        </p:nvGrpSpPr>
        <p:grpSpPr>
          <a:xfrm>
            <a:off x="1211307" y="1705030"/>
            <a:ext cx="1233485" cy="1233485"/>
            <a:chOff x="1700550" y="1498632"/>
            <a:chExt cx="1053900" cy="1053900"/>
          </a:xfrm>
        </p:grpSpPr>
        <p:sp>
          <p:nvSpPr>
            <p:cNvPr id="237" name="Shape 237"/>
            <p:cNvSpPr/>
            <p:nvPr/>
          </p:nvSpPr>
          <p:spPr>
            <a:xfrm>
              <a:off x="1700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56450" y="1729405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Shape 239"/>
          <p:cNvGrpSpPr/>
          <p:nvPr/>
        </p:nvGrpSpPr>
        <p:grpSpPr>
          <a:xfrm>
            <a:off x="2583323" y="1705030"/>
            <a:ext cx="1233485" cy="1233485"/>
            <a:chOff x="2872812" y="1498619"/>
            <a:chExt cx="1053900" cy="1053900"/>
          </a:xfrm>
        </p:grpSpPr>
        <p:sp>
          <p:nvSpPr>
            <p:cNvPr id="240" name="Shape 240"/>
            <p:cNvSpPr/>
            <p:nvPr/>
          </p:nvSpPr>
          <p:spPr>
            <a:xfrm>
              <a:off x="2872812" y="1498619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3128712" y="1729418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Shape 242"/>
          <p:cNvGrpSpPr/>
          <p:nvPr/>
        </p:nvGrpSpPr>
        <p:grpSpPr>
          <a:xfrm>
            <a:off x="3955309" y="1705030"/>
            <a:ext cx="1233485" cy="1233485"/>
            <a:chOff x="4045050" y="1484544"/>
            <a:chExt cx="1053900" cy="1053900"/>
          </a:xfrm>
        </p:grpSpPr>
        <p:sp>
          <p:nvSpPr>
            <p:cNvPr id="243" name="Shape 243"/>
            <p:cNvSpPr/>
            <p:nvPr/>
          </p:nvSpPr>
          <p:spPr>
            <a:xfrm>
              <a:off x="4045050" y="1484544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4300950" y="1715343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5327311" y="1705030"/>
            <a:ext cx="1233485" cy="1233485"/>
            <a:chOff x="5217300" y="1498632"/>
            <a:chExt cx="1053900" cy="1053900"/>
          </a:xfrm>
        </p:grpSpPr>
        <p:sp>
          <p:nvSpPr>
            <p:cNvPr id="246" name="Shape 246"/>
            <p:cNvSpPr/>
            <p:nvPr/>
          </p:nvSpPr>
          <p:spPr>
            <a:xfrm>
              <a:off x="521730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47320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6699312" y="1705030"/>
            <a:ext cx="1233485" cy="1233485"/>
            <a:chOff x="6389550" y="1498632"/>
            <a:chExt cx="1053900" cy="1053900"/>
          </a:xfrm>
        </p:grpSpPr>
        <p:sp>
          <p:nvSpPr>
            <p:cNvPr id="249" name="Shape 249"/>
            <p:cNvSpPr/>
            <p:nvPr/>
          </p:nvSpPr>
          <p:spPr>
            <a:xfrm>
              <a:off x="6389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64545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and Data Exploration</a:t>
            </a:r>
            <a:endParaRPr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-"/>
            </a:pPr>
            <a:r>
              <a:rPr lang="en">
                <a:solidFill>
                  <a:schemeClr val="accent5"/>
                </a:solidFill>
              </a:rPr>
              <a:t>LifeLink Health Plan Claims Database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Claims, Enrollee and National Drug Code datasets were merged and was filtered to identify and extract all patients that had claims for drug classes of interest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-"/>
            </a:pPr>
            <a:r>
              <a:rPr lang="en">
                <a:solidFill>
                  <a:schemeClr val="accent5"/>
                </a:solidFill>
              </a:rPr>
              <a:t>Potent</a:t>
            </a:r>
            <a:r>
              <a:rPr lang="en">
                <a:solidFill>
                  <a:schemeClr val="accent5"/>
                </a:solidFill>
              </a:rPr>
              <a:t>ial Model Features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Demographic data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Age, gender, geographic region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Indications for comorbidity diagnoses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Pre- and post-index claims indicating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Hospitalization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ER visits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Healthcare expenditures for outpatient services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of Variables</a:t>
            </a:r>
            <a:endParaRPr/>
          </a:p>
        </p:txBody>
      </p:sp>
      <p:sp>
        <p:nvSpPr>
          <p:cNvPr id="83" name="Shape 83"/>
          <p:cNvSpPr txBox="1"/>
          <p:nvPr>
            <p:ph idx="4294967295" type="body"/>
          </p:nvPr>
        </p:nvSpPr>
        <p:spPr>
          <a:xfrm>
            <a:off x="311700" y="1195201"/>
            <a:ext cx="3853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</a:rPr>
              <a:t>Binary/Categorical Variables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84" name="Shape 84"/>
          <p:cNvCxnSpPr/>
          <p:nvPr/>
        </p:nvCxnSpPr>
        <p:spPr>
          <a:xfrm>
            <a:off x="41867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Shape 85"/>
          <p:cNvSpPr txBox="1"/>
          <p:nvPr>
            <p:ph idx="4294967295" type="body"/>
          </p:nvPr>
        </p:nvSpPr>
        <p:spPr>
          <a:xfrm>
            <a:off x="311700" y="1916328"/>
            <a:ext cx="38532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Chi-squared testing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Levene Test for equal variance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T-test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ANOVA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" name="Shape 86"/>
          <p:cNvSpPr txBox="1"/>
          <p:nvPr>
            <p:ph idx="4294967295" type="body"/>
          </p:nvPr>
        </p:nvSpPr>
        <p:spPr>
          <a:xfrm>
            <a:off x="4905750" y="1201619"/>
            <a:ext cx="3853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Variables of Interest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87" name="Shape 87"/>
          <p:cNvCxnSpPr/>
          <p:nvPr/>
        </p:nvCxnSpPr>
        <p:spPr>
          <a:xfrm>
            <a:off x="501272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4905750" y="1916330"/>
            <a:ext cx="3853200" cy="27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Linear Model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Post Index Total Costs </a:t>
            </a:r>
            <a:endParaRPr sz="1400"/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Variable Name: </a:t>
            </a:r>
            <a:r>
              <a:rPr lang="en" sz="1400"/>
              <a:t>p</a:t>
            </a:r>
            <a:r>
              <a:rPr lang="en" sz="1400"/>
              <a:t>ost_total_cost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Logistic Model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Patient Drug Adherence	</a:t>
            </a:r>
            <a:endParaRPr sz="1400"/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Variable Name: pdc_80_flag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4294967295" type="body"/>
          </p:nvPr>
        </p:nvSpPr>
        <p:spPr>
          <a:xfrm>
            <a:off x="311700" y="3100201"/>
            <a:ext cx="3853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Continuous Variables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0" name="Shape 90"/>
          <p:cNvSpPr txBox="1"/>
          <p:nvPr>
            <p:ph idx="4294967295" type="body"/>
          </p:nvPr>
        </p:nvSpPr>
        <p:spPr>
          <a:xfrm>
            <a:off x="311700" y="3516525"/>
            <a:ext cx="43494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Mainly applied to linear regression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Used a combination of the lm() function in R paired with backward/forward stepwise </a:t>
            </a:r>
            <a:endParaRPr sz="1400"/>
          </a:p>
        </p:txBody>
      </p:sp>
      <p:sp>
        <p:nvSpPr>
          <p:cNvPr id="91" name="Shape 91"/>
          <p:cNvSpPr txBox="1"/>
          <p:nvPr>
            <p:ph idx="4294967295" type="body"/>
          </p:nvPr>
        </p:nvSpPr>
        <p:spPr>
          <a:xfrm>
            <a:off x="464100" y="4319400"/>
            <a:ext cx="55827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</a:rPr>
              <a:t>Parameters were selected at a 99% confidence level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9161100" cy="183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Significant Differences Between Groups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1067725" y="1223950"/>
            <a:ext cx="5795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Levene and T-test for post-index hospitalization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251" y="2118475"/>
            <a:ext cx="3444550" cy="25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50" y="3617825"/>
            <a:ext cx="5140268" cy="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100" y="2118475"/>
            <a:ext cx="3666637" cy="12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9161100" cy="183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Significant Differences Between Groups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51" y="2360475"/>
            <a:ext cx="3766560" cy="23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280600" y="1223950"/>
            <a:ext cx="4582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ANOVA Testing for age category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60473"/>
            <a:ext cx="4582774" cy="1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Significant Predictor Variables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7" name="Shape 117"/>
          <p:cNvSpPr txBox="1"/>
          <p:nvPr>
            <p:ph idx="4294967295" type="body"/>
          </p:nvPr>
        </p:nvSpPr>
        <p:spPr>
          <a:xfrm>
            <a:off x="1676850" y="1658925"/>
            <a:ext cx="5790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</a:rPr>
              <a:t>Chi-squared Testing Example for post emergency visits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850" y="2571750"/>
            <a:ext cx="5034299" cy="22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Model Selection and Visualization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Stepwise Regression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and backward Reg.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by Ridge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by Lasso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813725" y="553675"/>
            <a:ext cx="1325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</a:t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Preparing categorical variables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Removing some </a:t>
            </a:r>
            <a:r>
              <a:rPr lang="en" sz="2000"/>
              <a:t>independent</a:t>
            </a:r>
            <a:r>
              <a:rPr lang="en" sz="2000"/>
              <a:t> variables with high multicollinearity same to ratio of two other columns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Using log of dependent variable for better Normality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Removing categorical values with high amount of p-value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Finding other </a:t>
            </a:r>
            <a:r>
              <a:rPr lang="en" sz="2000"/>
              <a:t>continuous</a:t>
            </a:r>
            <a:r>
              <a:rPr lang="en" sz="2000"/>
              <a:t> variables with multicollinearity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Dividing dataset to Training and Test sets (Role of thumb of 20%) 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